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62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AE1B9D-B778-4D3E-ABC5-88CDEFC41C22}" type="datetimeFigureOut">
              <a:rPr lang="ko-KR" altLang="en-US" smtClean="0"/>
              <a:t>2020-01-21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7D32BF-D1E2-44E0-8F6E-D852C1553E5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82168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CAB324-09CD-4E3F-8528-042279075F21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917911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C54B8-B5CA-4739-A130-EF6EB508C296}" type="datetimeFigureOut">
              <a:rPr lang="ko-KR" altLang="en-US" smtClean="0"/>
              <a:t>2020-01-21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E95B6-0610-43AE-8F3B-DCDB7EC0785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277772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C54B8-B5CA-4739-A130-EF6EB508C296}" type="datetimeFigureOut">
              <a:rPr lang="ko-KR" altLang="en-US" smtClean="0"/>
              <a:t>2020-01-21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E95B6-0610-43AE-8F3B-DCDB7EC0785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024347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C54B8-B5CA-4739-A130-EF6EB508C296}" type="datetimeFigureOut">
              <a:rPr lang="ko-KR" altLang="en-US" smtClean="0"/>
              <a:t>2020-01-21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E95B6-0610-43AE-8F3B-DCDB7EC0785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506549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C54B8-B5CA-4739-A130-EF6EB508C296}" type="datetimeFigureOut">
              <a:rPr lang="ko-KR" altLang="en-US" smtClean="0"/>
              <a:t>2020-01-21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E95B6-0610-43AE-8F3B-DCDB7EC0785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413076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C54B8-B5CA-4739-A130-EF6EB508C296}" type="datetimeFigureOut">
              <a:rPr lang="ko-KR" altLang="en-US" smtClean="0"/>
              <a:t>2020-01-21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E95B6-0610-43AE-8F3B-DCDB7EC0785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794641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C54B8-B5CA-4739-A130-EF6EB508C296}" type="datetimeFigureOut">
              <a:rPr lang="ko-KR" altLang="en-US" smtClean="0"/>
              <a:t>2020-01-21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E95B6-0610-43AE-8F3B-DCDB7EC0785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464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C54B8-B5CA-4739-A130-EF6EB508C296}" type="datetimeFigureOut">
              <a:rPr lang="ko-KR" altLang="en-US" smtClean="0"/>
              <a:t>2020-01-21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E95B6-0610-43AE-8F3B-DCDB7EC0785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581254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C54B8-B5CA-4739-A130-EF6EB508C296}" type="datetimeFigureOut">
              <a:rPr lang="ko-KR" altLang="en-US" smtClean="0"/>
              <a:t>2020-01-21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E95B6-0610-43AE-8F3B-DCDB7EC0785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989950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C54B8-B5CA-4739-A130-EF6EB508C296}" type="datetimeFigureOut">
              <a:rPr lang="ko-KR" altLang="en-US" smtClean="0"/>
              <a:t>2020-01-21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E95B6-0610-43AE-8F3B-DCDB7EC0785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176447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C54B8-B5CA-4739-A130-EF6EB508C296}" type="datetimeFigureOut">
              <a:rPr lang="ko-KR" altLang="en-US" smtClean="0"/>
              <a:t>2020-01-21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E95B6-0610-43AE-8F3B-DCDB7EC0785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924778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C54B8-B5CA-4739-A130-EF6EB508C296}" type="datetimeFigureOut">
              <a:rPr lang="ko-KR" altLang="en-US" smtClean="0"/>
              <a:t>2020-01-21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E95B6-0610-43AE-8F3B-DCDB7EC0785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445715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5C54B8-B5CA-4739-A130-EF6EB508C296}" type="datetimeFigureOut">
              <a:rPr lang="ko-KR" altLang="en-US" smtClean="0"/>
              <a:t>2020-01-21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0E95B6-0610-43AE-8F3B-DCDB7EC0785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3726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/>
          <p:cNvSpPr txBox="1">
            <a:spLocks/>
          </p:cNvSpPr>
          <p:nvPr/>
        </p:nvSpPr>
        <p:spPr>
          <a:xfrm>
            <a:off x="0" y="1"/>
            <a:ext cx="1038225" cy="4317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121917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8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Table. </a:t>
            </a:r>
            <a:r>
              <a:rPr lang="en-US" altLang="ko-KR" sz="2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ko-KR" alt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/>
          </p:nvPr>
        </p:nvGraphicFramePr>
        <p:xfrm>
          <a:off x="192881" y="742633"/>
          <a:ext cx="8789832" cy="5914840"/>
        </p:xfrm>
        <a:graphic>
          <a:graphicData uri="http://schemas.openxmlformats.org/drawingml/2006/table">
            <a:tbl>
              <a:tblPr firstRow="1">
                <a:tableStyleId>{C083E6E3-FA7D-4D7B-A595-EF9225AFEA82}</a:tableStyleId>
              </a:tblPr>
              <a:tblGrid>
                <a:gridCol w="146446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6289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17157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352488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/>
                        <a:t>Name</a:t>
                      </a:r>
                      <a:endParaRPr lang="ko-KR" altLang="en-US" sz="11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/>
                        <a:t>Sequence (5′-3′)</a:t>
                      </a:r>
                      <a:endParaRPr lang="ko-KR" altLang="en-US" sz="11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/>
                        <a:t>Size (</a:t>
                      </a:r>
                      <a:r>
                        <a:rPr lang="en-US" altLang="ko-KR" sz="1100" dirty="0" err="1" smtClean="0"/>
                        <a:t>bp</a:t>
                      </a:r>
                      <a:r>
                        <a:rPr lang="en-US" altLang="ko-KR" sz="1100" dirty="0" smtClean="0"/>
                        <a:t>)</a:t>
                      </a:r>
                      <a:endParaRPr lang="ko-KR" altLang="en-US" sz="11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/>
                        <a:t>Note</a:t>
                      </a:r>
                      <a:endParaRPr lang="ko-KR" altLang="en-US" sz="11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/>
                        <a:t>V1</a:t>
                      </a:r>
                      <a:endParaRPr lang="ko-KR" altLang="en-US" sz="11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/>
                        <a:t>S:AGGAGTCTGTGTGTGCCA</a:t>
                      </a:r>
                    </a:p>
                    <a:p>
                      <a:pPr latinLnBrk="1"/>
                      <a:r>
                        <a:rPr lang="en-US" altLang="ko-KR" sz="1100" dirty="0" smtClean="0"/>
                        <a:t>AS:GAAGCCCAGAGATGTCCTGA</a:t>
                      </a:r>
                      <a:endParaRPr lang="ko-KR" altLang="en-US" sz="11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/>
                        <a:t>RT-PCR</a:t>
                      </a:r>
                      <a:r>
                        <a:rPr lang="en-US" altLang="ko-KR" sz="1100" baseline="0" dirty="0" smtClean="0"/>
                        <a:t> for identification of ACTR8 gene alternative transcripts</a:t>
                      </a:r>
                      <a:endParaRPr lang="ko-KR" altLang="en-US" sz="11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/>
                        <a:t>V2</a:t>
                      </a:r>
                      <a:endParaRPr lang="ko-KR" altLang="en-US" sz="11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/>
                        <a:t>S:GTGCAGTGGCGTGATCTCT</a:t>
                      </a:r>
                    </a:p>
                    <a:p>
                      <a:pPr latinLnBrk="1"/>
                      <a:r>
                        <a:rPr lang="en-US" altLang="ko-KR" sz="1100" dirty="0" smtClean="0"/>
                        <a:t>AS:AAGGTGTTGCAGAAGAAGACAA</a:t>
                      </a:r>
                      <a:endParaRPr lang="ko-KR" altLang="en-US" sz="11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/>
                        <a:t>RT-PCR for</a:t>
                      </a:r>
                      <a:r>
                        <a:rPr lang="en-US" altLang="ko-KR" sz="1100" baseline="0" dirty="0" smtClean="0"/>
                        <a:t> validation of </a:t>
                      </a:r>
                      <a:r>
                        <a:rPr lang="en-US" altLang="ko-KR" sz="1100" baseline="0" dirty="0" err="1" smtClean="0"/>
                        <a:t>Alu-exonized</a:t>
                      </a:r>
                      <a:r>
                        <a:rPr lang="en-US" altLang="ko-KR" sz="1100" baseline="0" dirty="0" smtClean="0"/>
                        <a:t> transcript</a:t>
                      </a:r>
                      <a:endParaRPr lang="ko-KR" altLang="en-US" sz="11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/>
                        <a:t>Original </a:t>
                      </a:r>
                      <a:r>
                        <a:rPr lang="en-US" altLang="ko-KR" sz="1100" baseline="0" dirty="0" smtClean="0"/>
                        <a:t>transcript</a:t>
                      </a:r>
                      <a:endParaRPr lang="ko-KR" altLang="en-US" sz="11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/>
                        <a:t>S:GGAATACTCGGCTTTGTCTG</a:t>
                      </a:r>
                    </a:p>
                    <a:p>
                      <a:pPr latinLnBrk="1"/>
                      <a:r>
                        <a:rPr lang="en-US" altLang="ko-KR" sz="1100" dirty="0" smtClean="0"/>
                        <a:t>AS:TGAAGCCCAGAGATGTCCTG</a:t>
                      </a:r>
                      <a:endParaRPr lang="ko-KR" altLang="en-US" sz="11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/>
                        <a:t>181</a:t>
                      </a:r>
                      <a:endParaRPr lang="ko-KR" altLang="en-US" sz="11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/>
                        <a:t>RT-PCR for</a:t>
                      </a:r>
                      <a:r>
                        <a:rPr lang="en-US" altLang="ko-KR" sz="1100" baseline="0" dirty="0" smtClean="0"/>
                        <a:t> targeted to original transcript (XM_005547410) in primate and human</a:t>
                      </a:r>
                      <a:endParaRPr lang="ko-KR" altLang="en-US" sz="11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/>
                        <a:t>TV1</a:t>
                      </a:r>
                      <a:endParaRPr lang="ko-KR" altLang="en-US" sz="11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/>
                        <a:t>S:GTCTCATCGGAATACTCGCATCT</a:t>
                      </a:r>
                    </a:p>
                    <a:p>
                      <a:pPr latinLnBrk="1"/>
                      <a:r>
                        <a:rPr lang="en-US" altLang="ko-KR" sz="1100" dirty="0" smtClean="0"/>
                        <a:t>AS:TCTTGTTTGCTCTGTGTGGC</a:t>
                      </a:r>
                      <a:endParaRPr lang="ko-KR" altLang="en-US" sz="11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/>
                        <a:t>270</a:t>
                      </a:r>
                      <a:endParaRPr lang="ko-KR" altLang="en-US" sz="11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/>
                        <a:t>RT-PCR for targeted</a:t>
                      </a:r>
                      <a:r>
                        <a:rPr lang="en-US" altLang="ko-KR" sz="1100" baseline="0" dirty="0" smtClean="0"/>
                        <a:t> to TV1 that 8 exon skipping transcript (XM_015446035) in primate and human</a:t>
                      </a:r>
                      <a:endParaRPr lang="ko-KR" altLang="en-US" sz="11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/>
                        <a:t>TV2</a:t>
                      </a:r>
                      <a:endParaRPr lang="ko-KR" altLang="en-US" sz="11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/>
                        <a:t>S:CTGAAAGTCCTGAATCTCACTC</a:t>
                      </a:r>
                    </a:p>
                    <a:p>
                      <a:pPr latinLnBrk="1"/>
                      <a:r>
                        <a:rPr lang="en-US" altLang="ko-KR" sz="1100" dirty="0" smtClean="0"/>
                        <a:t>AS:ACTGGCATTCTCTGTAAGGGA</a:t>
                      </a:r>
                      <a:endParaRPr lang="ko-KR" altLang="en-US" sz="11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/>
                        <a:t>221</a:t>
                      </a:r>
                      <a:endParaRPr lang="ko-KR" altLang="en-US" sz="11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/>
                        <a:t>RT-PCR</a:t>
                      </a:r>
                      <a:r>
                        <a:rPr lang="en-US" altLang="ko-KR" sz="1100" baseline="0" dirty="0" smtClean="0"/>
                        <a:t> for targeted to TV2 transcript in primate</a:t>
                      </a:r>
                      <a:endParaRPr lang="ko-KR" altLang="en-US" sz="11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/>
                        <a:t>TV3</a:t>
                      </a:r>
                      <a:endParaRPr lang="ko-KR" altLang="en-US" sz="11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/>
                        <a:t>S:CGGAATACTCGATAGAATCTCAC</a:t>
                      </a:r>
                    </a:p>
                    <a:p>
                      <a:pPr latinLnBrk="1"/>
                      <a:r>
                        <a:rPr lang="en-US" altLang="ko-KR" sz="1100" dirty="0" smtClean="0"/>
                        <a:t>AS:CCAGGAAAAGATGCTGATC</a:t>
                      </a:r>
                      <a:endParaRPr lang="ko-KR" altLang="en-US" sz="11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/>
                        <a:t>302</a:t>
                      </a:r>
                      <a:endParaRPr lang="ko-KR" altLang="en-US" sz="11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/>
                        <a:t>RT-PCR for targeted</a:t>
                      </a:r>
                      <a:r>
                        <a:rPr lang="en-US" altLang="ko-KR" sz="1100" baseline="0" dirty="0" smtClean="0"/>
                        <a:t> to TV3 transcript in primate</a:t>
                      </a:r>
                      <a:endParaRPr lang="ko-KR" altLang="en-US" sz="11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/>
                        <a:t>TV4</a:t>
                      </a:r>
                      <a:endParaRPr lang="ko-KR" altLang="en-US" sz="11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/>
                        <a:t>S:CGGAATACTCGATAGAATCTCAC</a:t>
                      </a:r>
                    </a:p>
                    <a:p>
                      <a:pPr latinLnBrk="1"/>
                      <a:r>
                        <a:rPr lang="en-US" altLang="ko-KR" sz="1100" dirty="0" smtClean="0"/>
                        <a:t>AS:CCAGAGATGTCCTGATCTAAATGAC</a:t>
                      </a:r>
                      <a:endParaRPr lang="ko-KR" altLang="en-US" sz="11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/>
                        <a:t>300</a:t>
                      </a:r>
                      <a:endParaRPr lang="ko-KR" altLang="en-US" sz="11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smtClean="0"/>
                        <a:t>RT-PCR for targeted</a:t>
                      </a:r>
                      <a:r>
                        <a:rPr lang="en-US" altLang="ko-KR" sz="1100" baseline="0" dirty="0" smtClean="0"/>
                        <a:t> to TV4 transcript in primate</a:t>
                      </a:r>
                      <a:endParaRPr lang="ko-KR" altLang="en-US" sz="1100" dirty="0" smtClean="0"/>
                    </a:p>
                    <a:p>
                      <a:pPr latinLnBrk="1"/>
                      <a:endParaRPr lang="ko-KR" altLang="en-US" sz="11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/>
                        <a:t>TV5</a:t>
                      </a:r>
                      <a:endParaRPr lang="ko-KR" altLang="en-US" sz="11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/>
                        <a:t>S:CGGAATACTCGATAGAATCTCAC</a:t>
                      </a:r>
                    </a:p>
                    <a:p>
                      <a:pPr latinLnBrk="1"/>
                      <a:r>
                        <a:rPr lang="en-US" altLang="ko-KR" sz="1100" dirty="0" smtClean="0"/>
                        <a:t>AS:CCATTAAAGGCTGGGCATGG</a:t>
                      </a:r>
                      <a:endParaRPr lang="ko-KR" altLang="en-US" sz="11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/>
                        <a:t>299</a:t>
                      </a:r>
                      <a:endParaRPr lang="ko-KR" altLang="en-US" sz="11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smtClean="0"/>
                        <a:t>RT-PCR for targeted</a:t>
                      </a:r>
                      <a:r>
                        <a:rPr lang="en-US" altLang="ko-KR" sz="1100" baseline="0" dirty="0" smtClean="0"/>
                        <a:t> to TV5 transcript in primate</a:t>
                      </a:r>
                      <a:endParaRPr lang="ko-KR" altLang="en-US" sz="1100" dirty="0" smtClean="0"/>
                    </a:p>
                    <a:p>
                      <a:pPr latinLnBrk="1"/>
                      <a:endParaRPr lang="ko-KR" altLang="en-US" sz="11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/>
                        <a:t>TV6</a:t>
                      </a:r>
                      <a:endParaRPr lang="ko-KR" altLang="en-US" sz="11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/>
                        <a:t>S:CGGAATACTCGATAGAATCTCAC</a:t>
                      </a:r>
                    </a:p>
                    <a:p>
                      <a:pPr latinLnBrk="1"/>
                      <a:r>
                        <a:rPr lang="en-US" altLang="ko-KR" sz="1100" dirty="0" smtClean="0"/>
                        <a:t>AS:TGCCAGACAAAGCCTGTAATCCCAG</a:t>
                      </a:r>
                      <a:endParaRPr lang="ko-KR" altLang="en-US" sz="11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/>
                        <a:t>282</a:t>
                      </a:r>
                      <a:endParaRPr lang="ko-KR" altLang="en-US" sz="11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smtClean="0"/>
                        <a:t>RT-PCR for targeted</a:t>
                      </a:r>
                      <a:r>
                        <a:rPr lang="en-US" altLang="ko-KR" sz="1100" baseline="0" dirty="0" smtClean="0"/>
                        <a:t> to TV6 transcript in primate</a:t>
                      </a:r>
                      <a:endParaRPr lang="ko-KR" altLang="en-US" sz="1100" dirty="0" smtClean="0"/>
                    </a:p>
                    <a:p>
                      <a:pPr latinLnBrk="1"/>
                      <a:endParaRPr lang="ko-KR" altLang="en-US" sz="11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err="1" smtClean="0"/>
                        <a:t>gPCR</a:t>
                      </a:r>
                      <a:r>
                        <a:rPr lang="en-US" altLang="ko-KR" sz="1100" baseline="0" dirty="0" smtClean="0"/>
                        <a:t> primer</a:t>
                      </a:r>
                      <a:endParaRPr lang="ko-KR" altLang="en-US" sz="11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/>
                        <a:t>S:TATGCTGTGTGGAGGATGGG</a:t>
                      </a:r>
                    </a:p>
                    <a:p>
                      <a:pPr latinLnBrk="1"/>
                      <a:r>
                        <a:rPr lang="en-US" altLang="ko-KR" sz="1100" dirty="0" smtClean="0"/>
                        <a:t>AS:CTGGCATTCTCTGTAAGGGAAC</a:t>
                      </a:r>
                      <a:endParaRPr lang="en-US" altLang="ko-KR" sz="1100" dirty="0" smtClean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/>
                        <a:t>1688</a:t>
                      </a:r>
                      <a:endParaRPr lang="ko-KR" altLang="en-US" sz="11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/>
                        <a:t>Genomic for evolutionary analysis</a:t>
                      </a:r>
                      <a:r>
                        <a:rPr lang="en-US" altLang="ko-KR" sz="1100" baseline="0" dirty="0" smtClean="0"/>
                        <a:t> of AluSz6 insertion</a:t>
                      </a:r>
                      <a:endParaRPr lang="ko-KR" altLang="en-US" sz="11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/>
                        <a:t>GAPDH</a:t>
                      </a:r>
                      <a:endParaRPr lang="ko-KR" altLang="en-US" sz="11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/>
                        <a:t>S:GAAATCCCATCACCATCTTCCAGG</a:t>
                      </a:r>
                    </a:p>
                    <a:p>
                      <a:pPr latinLnBrk="1"/>
                      <a:r>
                        <a:rPr lang="en-US" altLang="ko-KR" sz="1100" dirty="0" smtClean="0"/>
                        <a:t>AS:GAGCCCCAGCCTTCTCCATG</a:t>
                      </a:r>
                      <a:endParaRPr lang="ko-KR" altLang="en-US" sz="11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/>
                        <a:t>120</a:t>
                      </a:r>
                      <a:endParaRPr lang="ko-KR" altLang="en-US" sz="11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93265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1"/>
          <p:cNvSpPr txBox="1">
            <a:spLocks/>
          </p:cNvSpPr>
          <p:nvPr/>
        </p:nvSpPr>
        <p:spPr>
          <a:xfrm>
            <a:off x="8105775" y="1"/>
            <a:ext cx="1038225" cy="4317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121917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8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sz="2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Fig. S1</a:t>
            </a:r>
            <a:endParaRPr lang="ko-KR" alt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65480"/>
            <a:ext cx="9144000" cy="3527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002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1"/>
          <p:cNvSpPr txBox="1">
            <a:spLocks/>
          </p:cNvSpPr>
          <p:nvPr/>
        </p:nvSpPr>
        <p:spPr>
          <a:xfrm>
            <a:off x="8105775" y="1"/>
            <a:ext cx="1038225" cy="4317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121917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8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sz="2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Fig. S2</a:t>
            </a:r>
            <a:endParaRPr lang="ko-KR" alt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8975" y="512763"/>
            <a:ext cx="8256250" cy="4701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7776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1"/>
          <p:cNvSpPr txBox="1">
            <a:spLocks/>
          </p:cNvSpPr>
          <p:nvPr/>
        </p:nvSpPr>
        <p:spPr>
          <a:xfrm>
            <a:off x="8105775" y="1"/>
            <a:ext cx="1038225" cy="4317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121917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8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sz="2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Fig. S3</a:t>
            </a:r>
            <a:endParaRPr lang="ko-KR" alt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 cstate="print"/>
          <a:srcRect l="5756"/>
          <a:stretch/>
        </p:blipFill>
        <p:spPr>
          <a:xfrm>
            <a:off x="969899" y="1174022"/>
            <a:ext cx="7685901" cy="381445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75050" y="1287276"/>
            <a:ext cx="6738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500" dirty="0">
                <a:ea typeface="나눔스퀘어 Bold" panose="020B0600000101010101" pitchFamily="50" charset="-127"/>
                <a:cs typeface="Courier New" panose="02070309020205020404" pitchFamily="49" charset="0"/>
              </a:rPr>
              <a:t>Original transcript</a:t>
            </a:r>
            <a:endParaRPr lang="ko-KR" altLang="en-US" sz="500" dirty="0">
              <a:ea typeface="나눔스퀘어 Bold" panose="020B0600000101010101" pitchFamily="50" charset="-127"/>
              <a:cs typeface="Courier New" panose="02070309020205020404" pitchFamily="49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75050" y="1365154"/>
            <a:ext cx="673894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500" dirty="0">
                <a:ea typeface="나눔스퀘어 Bold" panose="020B0600000101010101" pitchFamily="50" charset="-127"/>
                <a:cs typeface="Courier New" panose="02070309020205020404" pitchFamily="49" charset="0"/>
              </a:rPr>
              <a:t>TV1</a:t>
            </a:r>
            <a:endParaRPr lang="ko-KR" altLang="en-US" sz="500" dirty="0">
              <a:ea typeface="나눔스퀘어 Bold" panose="020B0600000101010101" pitchFamily="50" charset="-127"/>
              <a:cs typeface="Courier New" panose="02070309020205020404" pitchFamily="49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75050" y="1443032"/>
            <a:ext cx="673894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500" dirty="0">
                <a:ea typeface="나눔스퀘어 Bold" panose="020B0600000101010101" pitchFamily="50" charset="-127"/>
                <a:cs typeface="Courier New" panose="02070309020205020404" pitchFamily="49" charset="0"/>
              </a:rPr>
              <a:t>TV2</a:t>
            </a:r>
            <a:endParaRPr lang="ko-KR" altLang="en-US" sz="500" dirty="0">
              <a:ea typeface="나눔스퀘어 Bold" panose="020B0600000101010101" pitchFamily="50" charset="-127"/>
              <a:cs typeface="Courier New" panose="02070309020205020404" pitchFamily="49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75050" y="1520910"/>
            <a:ext cx="673894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500" dirty="0">
                <a:ea typeface="나눔스퀘어 Bold" panose="020B0600000101010101" pitchFamily="50" charset="-127"/>
                <a:cs typeface="Courier New" panose="02070309020205020404" pitchFamily="49" charset="0"/>
              </a:rPr>
              <a:t>TV3</a:t>
            </a:r>
            <a:endParaRPr lang="ko-KR" altLang="en-US" sz="500" dirty="0">
              <a:ea typeface="나눔스퀘어 Bold" panose="020B0600000101010101" pitchFamily="50" charset="-127"/>
              <a:cs typeface="Courier New" panose="02070309020205020404" pitchFamily="49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75050" y="1598788"/>
            <a:ext cx="673894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500" dirty="0">
                <a:ea typeface="나눔스퀘어 Bold" panose="020B0600000101010101" pitchFamily="50" charset="-127"/>
                <a:cs typeface="Courier New" panose="02070309020205020404" pitchFamily="49" charset="0"/>
              </a:rPr>
              <a:t>TV4</a:t>
            </a:r>
            <a:endParaRPr lang="ko-KR" altLang="en-US" sz="500" dirty="0">
              <a:ea typeface="나눔스퀘어 Bold" panose="020B0600000101010101" pitchFamily="50" charset="-127"/>
              <a:cs typeface="Courier New" panose="02070309020205020404" pitchFamily="49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75050" y="1676666"/>
            <a:ext cx="673894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500" dirty="0">
                <a:ea typeface="나눔스퀘어 Bold" panose="020B0600000101010101" pitchFamily="50" charset="-127"/>
                <a:cs typeface="Courier New" panose="02070309020205020404" pitchFamily="49" charset="0"/>
              </a:rPr>
              <a:t>TV5</a:t>
            </a:r>
            <a:endParaRPr lang="ko-KR" altLang="en-US" sz="500" dirty="0">
              <a:ea typeface="나눔스퀘어 Bold" panose="020B0600000101010101" pitchFamily="50" charset="-127"/>
              <a:cs typeface="Courier New" panose="02070309020205020404" pitchFamily="49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75050" y="1754544"/>
            <a:ext cx="673894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500" dirty="0">
                <a:ea typeface="나눔스퀘어 Bold" panose="020B0600000101010101" pitchFamily="50" charset="-127"/>
                <a:cs typeface="Courier New" panose="02070309020205020404" pitchFamily="49" charset="0"/>
              </a:rPr>
              <a:t>TV6</a:t>
            </a:r>
            <a:endParaRPr lang="ko-KR" altLang="en-US" sz="500" dirty="0">
              <a:ea typeface="나눔스퀘어 Bold" panose="020B0600000101010101" pitchFamily="50" charset="-127"/>
              <a:cs typeface="Courier New" panose="02070309020205020404" pitchFamily="49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75050" y="2054044"/>
            <a:ext cx="6738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500" dirty="0">
                <a:ea typeface="나눔스퀘어 Bold" panose="020B0600000101010101" pitchFamily="50" charset="-127"/>
                <a:cs typeface="Courier New" panose="02070309020205020404" pitchFamily="49" charset="0"/>
              </a:rPr>
              <a:t>Original transcript</a:t>
            </a:r>
            <a:endParaRPr lang="ko-KR" altLang="en-US" sz="500" dirty="0">
              <a:ea typeface="나눔스퀘어 Bold" panose="020B0600000101010101" pitchFamily="50" charset="-127"/>
              <a:cs typeface="Courier New" panose="02070309020205020404" pitchFamily="49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75050" y="2131922"/>
            <a:ext cx="673894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500" dirty="0">
                <a:ea typeface="나눔스퀘어 Bold" panose="020B0600000101010101" pitchFamily="50" charset="-127"/>
                <a:cs typeface="Courier New" panose="02070309020205020404" pitchFamily="49" charset="0"/>
              </a:rPr>
              <a:t>TV1</a:t>
            </a:r>
            <a:endParaRPr lang="ko-KR" altLang="en-US" sz="500" dirty="0">
              <a:ea typeface="나눔스퀘어 Bold" panose="020B0600000101010101" pitchFamily="50" charset="-127"/>
              <a:cs typeface="Courier New" panose="02070309020205020404" pitchFamily="49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75050" y="2209800"/>
            <a:ext cx="673894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500" dirty="0">
                <a:ea typeface="나눔스퀘어 Bold" panose="020B0600000101010101" pitchFamily="50" charset="-127"/>
                <a:cs typeface="Courier New" panose="02070309020205020404" pitchFamily="49" charset="0"/>
              </a:rPr>
              <a:t>TV2</a:t>
            </a:r>
            <a:endParaRPr lang="ko-KR" altLang="en-US" sz="500" dirty="0">
              <a:ea typeface="나눔스퀘어 Bold" panose="020B0600000101010101" pitchFamily="50" charset="-127"/>
              <a:cs typeface="Courier New" panose="02070309020205020404" pitchFamily="49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75050" y="2287678"/>
            <a:ext cx="673894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500" dirty="0">
                <a:ea typeface="나눔스퀘어 Bold" panose="020B0600000101010101" pitchFamily="50" charset="-127"/>
                <a:cs typeface="Courier New" panose="02070309020205020404" pitchFamily="49" charset="0"/>
              </a:rPr>
              <a:t>TV3</a:t>
            </a:r>
            <a:endParaRPr lang="ko-KR" altLang="en-US" sz="500" dirty="0">
              <a:ea typeface="나눔스퀘어 Bold" panose="020B0600000101010101" pitchFamily="50" charset="-127"/>
              <a:cs typeface="Courier New" panose="02070309020205020404" pitchFamily="49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75050" y="2365556"/>
            <a:ext cx="673894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500" dirty="0">
                <a:ea typeface="나눔스퀘어 Bold" panose="020B0600000101010101" pitchFamily="50" charset="-127"/>
                <a:cs typeface="Courier New" panose="02070309020205020404" pitchFamily="49" charset="0"/>
              </a:rPr>
              <a:t>TV4</a:t>
            </a:r>
            <a:endParaRPr lang="ko-KR" altLang="en-US" sz="500" dirty="0">
              <a:ea typeface="나눔스퀘어 Bold" panose="020B0600000101010101" pitchFamily="50" charset="-127"/>
              <a:cs typeface="Courier New" panose="02070309020205020404" pitchFamily="49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75050" y="2443434"/>
            <a:ext cx="673894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500" dirty="0">
                <a:ea typeface="나눔스퀘어 Bold" panose="020B0600000101010101" pitchFamily="50" charset="-127"/>
                <a:cs typeface="Courier New" panose="02070309020205020404" pitchFamily="49" charset="0"/>
              </a:rPr>
              <a:t>TV5</a:t>
            </a:r>
            <a:endParaRPr lang="ko-KR" altLang="en-US" sz="500" dirty="0">
              <a:ea typeface="나눔스퀘어 Bold" panose="020B0600000101010101" pitchFamily="50" charset="-127"/>
              <a:cs typeface="Courier New" panose="02070309020205020404" pitchFamily="49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75050" y="2521312"/>
            <a:ext cx="673894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500" dirty="0">
                <a:ea typeface="나눔스퀘어 Bold" panose="020B0600000101010101" pitchFamily="50" charset="-127"/>
                <a:cs typeface="Courier New" panose="02070309020205020404" pitchFamily="49" charset="0"/>
              </a:rPr>
              <a:t>TV6</a:t>
            </a:r>
            <a:endParaRPr lang="ko-KR" altLang="en-US" sz="500" dirty="0">
              <a:ea typeface="나눔스퀘어 Bold" panose="020B0600000101010101" pitchFamily="50" charset="-127"/>
              <a:cs typeface="Courier New" panose="02070309020205020404" pitchFamily="49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75050" y="2818529"/>
            <a:ext cx="6738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500" dirty="0">
                <a:ea typeface="나눔스퀘어 Bold" panose="020B0600000101010101" pitchFamily="50" charset="-127"/>
                <a:cs typeface="Courier New" panose="02070309020205020404" pitchFamily="49" charset="0"/>
              </a:rPr>
              <a:t>Original transcript</a:t>
            </a:r>
            <a:endParaRPr lang="ko-KR" altLang="en-US" sz="500" dirty="0">
              <a:ea typeface="나눔스퀘어 Bold" panose="020B0600000101010101" pitchFamily="50" charset="-127"/>
              <a:cs typeface="Courier New" panose="02070309020205020404" pitchFamily="49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75050" y="2896407"/>
            <a:ext cx="673894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500" dirty="0">
                <a:ea typeface="나눔스퀘어 Bold" panose="020B0600000101010101" pitchFamily="50" charset="-127"/>
                <a:cs typeface="Courier New" panose="02070309020205020404" pitchFamily="49" charset="0"/>
              </a:rPr>
              <a:t>TV1</a:t>
            </a:r>
            <a:endParaRPr lang="ko-KR" altLang="en-US" sz="500" dirty="0">
              <a:ea typeface="나눔스퀘어 Bold" panose="020B0600000101010101" pitchFamily="50" charset="-127"/>
              <a:cs typeface="Courier New" panose="02070309020205020404" pitchFamily="49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75050" y="2974285"/>
            <a:ext cx="673894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500" dirty="0">
                <a:ea typeface="나눔스퀘어 Bold" panose="020B0600000101010101" pitchFamily="50" charset="-127"/>
                <a:cs typeface="Courier New" panose="02070309020205020404" pitchFamily="49" charset="0"/>
              </a:rPr>
              <a:t>TV2</a:t>
            </a:r>
            <a:endParaRPr lang="ko-KR" altLang="en-US" sz="500" dirty="0">
              <a:ea typeface="나눔스퀘어 Bold" panose="020B0600000101010101" pitchFamily="50" charset="-127"/>
              <a:cs typeface="Courier New" panose="02070309020205020404" pitchFamily="49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75050" y="3052163"/>
            <a:ext cx="673894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500" dirty="0">
                <a:ea typeface="나눔스퀘어 Bold" panose="020B0600000101010101" pitchFamily="50" charset="-127"/>
                <a:cs typeface="Courier New" panose="02070309020205020404" pitchFamily="49" charset="0"/>
              </a:rPr>
              <a:t>TV3</a:t>
            </a:r>
            <a:endParaRPr lang="ko-KR" altLang="en-US" sz="500" dirty="0">
              <a:ea typeface="나눔스퀘어 Bold" panose="020B0600000101010101" pitchFamily="50" charset="-127"/>
              <a:cs typeface="Courier New" panose="02070309020205020404" pitchFamily="49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75050" y="3130041"/>
            <a:ext cx="673894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500" dirty="0">
                <a:ea typeface="나눔스퀘어 Bold" panose="020B0600000101010101" pitchFamily="50" charset="-127"/>
                <a:cs typeface="Courier New" panose="02070309020205020404" pitchFamily="49" charset="0"/>
              </a:rPr>
              <a:t>TV4</a:t>
            </a:r>
            <a:endParaRPr lang="ko-KR" altLang="en-US" sz="500" dirty="0">
              <a:ea typeface="나눔스퀘어 Bold" panose="020B0600000101010101" pitchFamily="50" charset="-127"/>
              <a:cs typeface="Courier New" panose="02070309020205020404" pitchFamily="49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75050" y="3207919"/>
            <a:ext cx="673894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500" dirty="0">
                <a:ea typeface="나눔스퀘어 Bold" panose="020B0600000101010101" pitchFamily="50" charset="-127"/>
                <a:cs typeface="Courier New" panose="02070309020205020404" pitchFamily="49" charset="0"/>
              </a:rPr>
              <a:t>TV5</a:t>
            </a:r>
            <a:endParaRPr lang="ko-KR" altLang="en-US" sz="500" dirty="0">
              <a:ea typeface="나눔스퀘어 Bold" panose="020B0600000101010101" pitchFamily="50" charset="-127"/>
              <a:cs typeface="Courier New" panose="02070309020205020404" pitchFamily="49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75050" y="3285797"/>
            <a:ext cx="673894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500" dirty="0">
                <a:ea typeface="나눔스퀘어 Bold" panose="020B0600000101010101" pitchFamily="50" charset="-127"/>
                <a:cs typeface="Courier New" panose="02070309020205020404" pitchFamily="49" charset="0"/>
              </a:rPr>
              <a:t>TV6</a:t>
            </a:r>
            <a:endParaRPr lang="ko-KR" altLang="en-US" sz="500" dirty="0">
              <a:ea typeface="나눔스퀘어 Bold" panose="020B0600000101010101" pitchFamily="50" charset="-127"/>
              <a:cs typeface="Courier New" panose="02070309020205020404" pitchFamily="49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75050" y="3586419"/>
            <a:ext cx="6738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500" dirty="0">
                <a:ea typeface="나눔스퀘어 Bold" panose="020B0600000101010101" pitchFamily="50" charset="-127"/>
                <a:cs typeface="Courier New" panose="02070309020205020404" pitchFamily="49" charset="0"/>
              </a:rPr>
              <a:t>Original transcript</a:t>
            </a:r>
            <a:endParaRPr lang="ko-KR" altLang="en-US" sz="500" dirty="0">
              <a:ea typeface="나눔스퀘어 Bold" panose="020B0600000101010101" pitchFamily="50" charset="-127"/>
              <a:cs typeface="Courier New" panose="02070309020205020404" pitchFamily="49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75050" y="3664297"/>
            <a:ext cx="673894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500" dirty="0">
                <a:ea typeface="나눔스퀘어 Bold" panose="020B0600000101010101" pitchFamily="50" charset="-127"/>
                <a:cs typeface="Courier New" panose="02070309020205020404" pitchFamily="49" charset="0"/>
              </a:rPr>
              <a:t>TV1</a:t>
            </a:r>
            <a:endParaRPr lang="ko-KR" altLang="en-US" sz="500" dirty="0">
              <a:ea typeface="나눔스퀘어 Bold" panose="020B0600000101010101" pitchFamily="50" charset="-127"/>
              <a:cs typeface="Courier New" panose="02070309020205020404" pitchFamily="49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75050" y="3742175"/>
            <a:ext cx="673894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500" dirty="0">
                <a:ea typeface="나눔스퀘어 Bold" panose="020B0600000101010101" pitchFamily="50" charset="-127"/>
                <a:cs typeface="Courier New" panose="02070309020205020404" pitchFamily="49" charset="0"/>
              </a:rPr>
              <a:t>TV2</a:t>
            </a:r>
            <a:endParaRPr lang="ko-KR" altLang="en-US" sz="500" dirty="0">
              <a:ea typeface="나눔스퀘어 Bold" panose="020B0600000101010101" pitchFamily="50" charset="-127"/>
              <a:cs typeface="Courier New" panose="02070309020205020404" pitchFamily="49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75050" y="3820053"/>
            <a:ext cx="673894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500" dirty="0">
                <a:ea typeface="나눔스퀘어 Bold" panose="020B0600000101010101" pitchFamily="50" charset="-127"/>
                <a:cs typeface="Courier New" panose="02070309020205020404" pitchFamily="49" charset="0"/>
              </a:rPr>
              <a:t>TV3</a:t>
            </a:r>
            <a:endParaRPr lang="ko-KR" altLang="en-US" sz="500" dirty="0">
              <a:ea typeface="나눔스퀘어 Bold" panose="020B0600000101010101" pitchFamily="50" charset="-127"/>
              <a:cs typeface="Courier New" panose="02070309020205020404" pitchFamily="49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75050" y="3897931"/>
            <a:ext cx="673894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500" dirty="0">
                <a:ea typeface="나눔스퀘어 Bold" panose="020B0600000101010101" pitchFamily="50" charset="-127"/>
                <a:cs typeface="Courier New" panose="02070309020205020404" pitchFamily="49" charset="0"/>
              </a:rPr>
              <a:t>TV4</a:t>
            </a:r>
            <a:endParaRPr lang="ko-KR" altLang="en-US" sz="500" dirty="0">
              <a:ea typeface="나눔스퀘어 Bold" panose="020B0600000101010101" pitchFamily="50" charset="-127"/>
              <a:cs typeface="Courier New" panose="02070309020205020404" pitchFamily="49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75050" y="3975809"/>
            <a:ext cx="673894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500" dirty="0">
                <a:ea typeface="나눔스퀘어 Bold" panose="020B0600000101010101" pitchFamily="50" charset="-127"/>
                <a:cs typeface="Courier New" panose="02070309020205020404" pitchFamily="49" charset="0"/>
              </a:rPr>
              <a:t>TV5</a:t>
            </a:r>
            <a:endParaRPr lang="ko-KR" altLang="en-US" sz="500" dirty="0">
              <a:ea typeface="나눔스퀘어 Bold" panose="020B0600000101010101" pitchFamily="50" charset="-127"/>
              <a:cs typeface="Courier New" panose="02070309020205020404" pitchFamily="49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75050" y="4053687"/>
            <a:ext cx="673894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500" dirty="0">
                <a:ea typeface="나눔스퀘어 Bold" panose="020B0600000101010101" pitchFamily="50" charset="-127"/>
                <a:cs typeface="Courier New" panose="02070309020205020404" pitchFamily="49" charset="0"/>
              </a:rPr>
              <a:t>TV6</a:t>
            </a:r>
            <a:endParaRPr lang="ko-KR" altLang="en-US" sz="500" dirty="0">
              <a:ea typeface="나눔스퀘어 Bold" panose="020B0600000101010101" pitchFamily="50" charset="-127"/>
              <a:cs typeface="Courier New" panose="02070309020205020404" pitchFamily="49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375050" y="4351928"/>
            <a:ext cx="6738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500" dirty="0">
                <a:ea typeface="나눔스퀘어 Bold" panose="020B0600000101010101" pitchFamily="50" charset="-127"/>
                <a:cs typeface="Courier New" panose="02070309020205020404" pitchFamily="49" charset="0"/>
              </a:rPr>
              <a:t>Original transcript</a:t>
            </a:r>
            <a:endParaRPr lang="ko-KR" altLang="en-US" sz="500" dirty="0">
              <a:ea typeface="나눔스퀘어 Bold" panose="020B0600000101010101" pitchFamily="50" charset="-127"/>
              <a:cs typeface="Courier New" panose="02070309020205020404" pitchFamily="49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75050" y="4429806"/>
            <a:ext cx="673894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500" dirty="0">
                <a:ea typeface="나눔스퀘어 Bold" panose="020B0600000101010101" pitchFamily="50" charset="-127"/>
                <a:cs typeface="Courier New" panose="02070309020205020404" pitchFamily="49" charset="0"/>
              </a:rPr>
              <a:t>TV1</a:t>
            </a:r>
            <a:endParaRPr lang="ko-KR" altLang="en-US" sz="500" dirty="0">
              <a:ea typeface="나눔스퀘어 Bold" panose="020B0600000101010101" pitchFamily="50" charset="-127"/>
              <a:cs typeface="Courier New" panose="02070309020205020404" pitchFamily="49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75050" y="4507684"/>
            <a:ext cx="673894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500" dirty="0">
                <a:ea typeface="나눔스퀘어 Bold" panose="020B0600000101010101" pitchFamily="50" charset="-127"/>
                <a:cs typeface="Courier New" panose="02070309020205020404" pitchFamily="49" charset="0"/>
              </a:rPr>
              <a:t>TV2</a:t>
            </a:r>
            <a:endParaRPr lang="ko-KR" altLang="en-US" sz="500" dirty="0">
              <a:ea typeface="나눔스퀘어 Bold" panose="020B0600000101010101" pitchFamily="50" charset="-127"/>
              <a:cs typeface="Courier New" panose="02070309020205020404" pitchFamily="49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75050" y="4585562"/>
            <a:ext cx="673894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500" dirty="0">
                <a:ea typeface="나눔스퀘어 Bold" panose="020B0600000101010101" pitchFamily="50" charset="-127"/>
                <a:cs typeface="Courier New" panose="02070309020205020404" pitchFamily="49" charset="0"/>
              </a:rPr>
              <a:t>TV3</a:t>
            </a:r>
            <a:endParaRPr lang="ko-KR" altLang="en-US" sz="500" dirty="0">
              <a:ea typeface="나눔스퀘어 Bold" panose="020B0600000101010101" pitchFamily="50" charset="-127"/>
              <a:cs typeface="Courier New" panose="02070309020205020404" pitchFamily="49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75050" y="4663440"/>
            <a:ext cx="673894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500" dirty="0">
                <a:ea typeface="나눔스퀘어 Bold" panose="020B0600000101010101" pitchFamily="50" charset="-127"/>
                <a:cs typeface="Courier New" panose="02070309020205020404" pitchFamily="49" charset="0"/>
              </a:rPr>
              <a:t>TV4</a:t>
            </a:r>
            <a:endParaRPr lang="ko-KR" altLang="en-US" sz="500" dirty="0">
              <a:ea typeface="나눔스퀘어 Bold" panose="020B0600000101010101" pitchFamily="50" charset="-127"/>
              <a:cs typeface="Courier New" panose="02070309020205020404" pitchFamily="49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75050" y="4741318"/>
            <a:ext cx="673894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500" dirty="0">
                <a:ea typeface="나눔스퀘어 Bold" panose="020B0600000101010101" pitchFamily="50" charset="-127"/>
                <a:cs typeface="Courier New" panose="02070309020205020404" pitchFamily="49" charset="0"/>
              </a:rPr>
              <a:t>TV5</a:t>
            </a:r>
            <a:endParaRPr lang="ko-KR" altLang="en-US" sz="500" dirty="0">
              <a:ea typeface="나눔스퀘어 Bold" panose="020B0600000101010101" pitchFamily="50" charset="-127"/>
              <a:cs typeface="Courier New" panose="02070309020205020404" pitchFamily="49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75050" y="4819196"/>
            <a:ext cx="673894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500" dirty="0">
                <a:ea typeface="나눔스퀘어 Bold" panose="020B0600000101010101" pitchFamily="50" charset="-127"/>
                <a:cs typeface="Courier New" panose="02070309020205020404" pitchFamily="49" charset="0"/>
              </a:rPr>
              <a:t>TV6</a:t>
            </a:r>
            <a:endParaRPr lang="ko-KR" altLang="en-US" sz="500" dirty="0">
              <a:ea typeface="나눔스퀘어 Bold" panose="020B0600000101010101" pitchFamily="50" charset="-127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295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1"/>
          <p:cNvSpPr txBox="1">
            <a:spLocks/>
          </p:cNvSpPr>
          <p:nvPr/>
        </p:nvSpPr>
        <p:spPr>
          <a:xfrm>
            <a:off x="8105775" y="1"/>
            <a:ext cx="1038225" cy="4317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121917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8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sz="2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Fig. S4</a:t>
            </a:r>
            <a:endParaRPr lang="ko-KR" alt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/>
          <a:srcRect r="14861" b="4505"/>
          <a:stretch/>
        </p:blipFill>
        <p:spPr>
          <a:xfrm>
            <a:off x="501650" y="1621465"/>
            <a:ext cx="7785100" cy="3452185"/>
          </a:xfrm>
          <a:prstGeom prst="rect">
            <a:avLst/>
          </a:prstGeom>
        </p:spPr>
      </p:pic>
      <p:sp>
        <p:nvSpPr>
          <p:cNvPr id="43" name="직사각형 42"/>
          <p:cNvSpPr/>
          <p:nvPr/>
        </p:nvSpPr>
        <p:spPr>
          <a:xfrm>
            <a:off x="1600200" y="3003550"/>
            <a:ext cx="107950" cy="850900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03469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1"/>
          <p:cNvSpPr txBox="1">
            <a:spLocks/>
          </p:cNvSpPr>
          <p:nvPr/>
        </p:nvSpPr>
        <p:spPr>
          <a:xfrm>
            <a:off x="8105775" y="1"/>
            <a:ext cx="1038225" cy="4317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121917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8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sz="2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Fig. S5</a:t>
            </a:r>
            <a:endParaRPr lang="ko-KR" alt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610738" y="1175446"/>
            <a:ext cx="523532" cy="26468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121917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8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endParaRPr lang="ko-KR" alt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제목 1"/>
          <p:cNvSpPr txBox="1">
            <a:spLocks/>
          </p:cNvSpPr>
          <p:nvPr/>
        </p:nvSpPr>
        <p:spPr>
          <a:xfrm>
            <a:off x="2854612" y="1886807"/>
            <a:ext cx="523532" cy="26468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121917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8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  <a:endParaRPr lang="ko-KR" alt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0738" y="1623196"/>
            <a:ext cx="7922524" cy="3156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475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</TotalTime>
  <Words>208</Words>
  <Application>Microsoft Office PowerPoint</Application>
  <PresentationFormat>화면 슬라이드 쇼(4:3)</PresentationFormat>
  <Paragraphs>100</Paragraphs>
  <Slides>6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3" baseType="lpstr">
      <vt:lpstr>나눔스퀘어 Bold</vt:lpstr>
      <vt:lpstr>맑은 고딕</vt:lpstr>
      <vt:lpstr>Arial</vt:lpstr>
      <vt:lpstr>Calibri</vt:lpstr>
      <vt:lpstr>Calibri Light</vt:lpstr>
      <vt:lpstr>Courier New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csh91@kribb.re.kr</dc:creator>
  <cp:lastModifiedBy>csh91@kribb.re.kr</cp:lastModifiedBy>
  <cp:revision>1</cp:revision>
  <dcterms:created xsi:type="dcterms:W3CDTF">2020-01-21T13:46:11Z</dcterms:created>
  <dcterms:modified xsi:type="dcterms:W3CDTF">2020-01-21T13:48:25Z</dcterms:modified>
</cp:coreProperties>
</file>